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slides/slide1.xml" ContentType="application/vnd.openxmlformats-officedocument.presentationml.slide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Layouts/slideLayout11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1.xml" ContentType="application/vnd.openxmlformats-officedocument.them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77384A-ABF9-43D1-8BC1-AE91F0A909F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0432EB9-1F71-4EB6-A95C-4352FBFE993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4DA320E-6E4B-4FA5-B8B4-10C7D57A5C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60C4E2-8896-4AD6-AF35-43677390C1A2}" type="datetimeFigureOut">
              <a:rPr lang="en-GB" smtClean="0"/>
              <a:t>07/04/2020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9DE2127-8A17-452E-9131-7A679192A3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502CF4-34D0-45B3-BF8E-EA6ECE2BD6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1CA4A-38DE-4C7C-BBBC-57DE8BD569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65166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88E4CC-502D-4D5F-A157-D49DD8EA85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E06BF1C-645F-48C3-8145-5FA60070690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F2EE117-752F-469D-9D28-636BC4DA5C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60C4E2-8896-4AD6-AF35-43677390C1A2}" type="datetimeFigureOut">
              <a:rPr lang="en-GB" smtClean="0"/>
              <a:t>07/04/2020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54CCD9A-0CEF-4BF9-9813-E8C542A6C3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416EA4-65E1-456B-A10B-7E924361E3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1CA4A-38DE-4C7C-BBBC-57DE8BD569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762299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3AF6CC9-739C-4ECE-A2FD-3FC893914CC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88579F2-7F77-460F-A69D-80C8C90B872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B29DBBC-D4BC-40DD-8EA9-2A655D9F97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60C4E2-8896-4AD6-AF35-43677390C1A2}" type="datetimeFigureOut">
              <a:rPr lang="en-GB" smtClean="0"/>
              <a:t>07/04/2020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FE5EF3-CB24-40F7-B3E4-7C239EFBDA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39B635-99D6-4150-81F5-14DECC7EBC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1CA4A-38DE-4C7C-BBBC-57DE8BD569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69056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E70CED-1861-4C80-9DCC-30F0BBD2B7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9A2718-2A2F-4867-981B-8EB6F413F7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C99D0C9-319A-4889-943F-778407AB29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60C4E2-8896-4AD6-AF35-43677390C1A2}" type="datetimeFigureOut">
              <a:rPr lang="en-GB" smtClean="0"/>
              <a:t>07/04/2020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5AE6793-1FE5-4CCE-9C0D-79ACDDC436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ADF4A3C-B151-476D-BC85-B9249A4B85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1CA4A-38DE-4C7C-BBBC-57DE8BD569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231507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AE9933-FF82-4D1F-B735-0693BFD551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1409A96-9F25-4630-9011-950D58DB9E5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A0E813F-C0D2-4E22-93BF-CAD6288DA7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60C4E2-8896-4AD6-AF35-43677390C1A2}" type="datetimeFigureOut">
              <a:rPr lang="en-GB" smtClean="0"/>
              <a:t>07/04/2020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B9B55D4-0622-4362-B655-01B5E6498B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84659C-A8D0-412C-A8A8-3DD25D9109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1CA4A-38DE-4C7C-BBBC-57DE8BD569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850654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F115C5-EF12-4494-84CF-BDE45E021B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286183-DA1E-41D0-9095-1A8D91FAC7B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566A7C0-5299-4C2C-9C39-A06817088AB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88837FD-9D0C-483B-9989-15A134A50A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60C4E2-8896-4AD6-AF35-43677390C1A2}" type="datetimeFigureOut">
              <a:rPr lang="en-GB" smtClean="0"/>
              <a:t>07/04/2020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78A080B-9DE9-42B5-ACCF-8D20F921C7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894E951-4D39-4E12-AD4B-D00E8FA0C9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1CA4A-38DE-4C7C-BBBC-57DE8BD569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213514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BCA41E-DA97-4A55-8D08-EF0B0CAF46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8EA82DE-AA6E-4C8A-8760-D497B9BAEE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CDDD09C-619E-4750-A0D6-9931C85B786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0BB659E-CA84-401B-9F1A-D08949E8A36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3E42B64-4DC2-4E49-86F3-8A668903CA8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5F05908-10B6-4B4D-8B12-6DA247CC2E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60C4E2-8896-4AD6-AF35-43677390C1A2}" type="datetimeFigureOut">
              <a:rPr lang="en-GB" smtClean="0"/>
              <a:t>07/04/2020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EF7A726-C126-4647-9B16-8E75A0629E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8CB6BAB-9969-4A55-945F-8B9E5DBB7D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1CA4A-38DE-4C7C-BBBC-57DE8BD569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42005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3CC7A6-BF2F-49B3-842F-728E85B9B3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28ADA64-789B-4D48-A81B-294D440AD9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60C4E2-8896-4AD6-AF35-43677390C1A2}" type="datetimeFigureOut">
              <a:rPr lang="en-GB" smtClean="0"/>
              <a:t>07/04/2020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CDF8C50-5E85-448D-9313-66D7861D5F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21F0A58-23D5-462E-B711-690096B9DC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1CA4A-38DE-4C7C-BBBC-57DE8BD569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657637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7637B5C-B381-4131-A2D3-8788566CB9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60C4E2-8896-4AD6-AF35-43677390C1A2}" type="datetimeFigureOut">
              <a:rPr lang="en-GB" smtClean="0"/>
              <a:t>07/04/2020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41D2BF2-112D-4B50-B6A4-42C9C46C2C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1AB1477-F91D-4F84-92DC-099F351AAC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1CA4A-38DE-4C7C-BBBC-57DE8BD569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554048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9F8BC6-97E2-4D04-AB68-C145B35CDA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E76288E-CC6C-423C-A3DA-9617C4F7E0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FA0E8D4-79D6-42FD-BD83-A2E966D287D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9A75A38-481F-4E2B-9789-E7361AF726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60C4E2-8896-4AD6-AF35-43677390C1A2}" type="datetimeFigureOut">
              <a:rPr lang="en-GB" smtClean="0"/>
              <a:t>07/04/2020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615ADBE-9D5B-4EB3-B7AA-77FF870675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D2572D1-9BA3-42CD-A394-8E1671A88A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1CA4A-38DE-4C7C-BBBC-57DE8BD569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912328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15F370-B3B1-4647-8788-E9A0BFEB3F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2B6F924-407B-41A3-BE93-15B3E2E5389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E3E9F3C-8DDF-4B0F-835C-71389DF9964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18E4CD5-396E-48BA-9F92-AB609B0840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60C4E2-8896-4AD6-AF35-43677390C1A2}" type="datetimeFigureOut">
              <a:rPr lang="en-GB" smtClean="0"/>
              <a:t>07/04/2020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AB49D35-49DC-4728-A2E7-F56FD23362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908E020-6A80-427A-A29E-E29A004A4F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1CA4A-38DE-4C7C-BBBC-57DE8BD569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53715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A4D4C0B-7726-4074-9344-63172C524F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CC058B0-CBC1-4C2C-9B41-B80D0CFDC19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5262952-04A6-4869-8031-9B9CF5A3766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60C4E2-8896-4AD6-AF35-43677390C1A2}" type="datetimeFigureOut">
              <a:rPr lang="en-GB" smtClean="0"/>
              <a:t>07/04/2020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F387566-2417-4DA3-954D-254B5AE2FFD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DC9A0FE-3260-42A7-A107-BE59BEA8C59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51CA4A-38DE-4C7C-BBBC-57DE8BD569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182519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77295751-79DB-4EA4-8216-BA714AA7C336}"/>
              </a:ext>
            </a:extLst>
          </p:cNvPr>
          <p:cNvSpPr txBox="1"/>
          <p:nvPr/>
        </p:nvSpPr>
        <p:spPr>
          <a:xfrm>
            <a:off x="2334425" y="0"/>
            <a:ext cx="752315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b="1" dirty="0"/>
              <a:t>COSHH – Control of Substances Hazardous to Health</a:t>
            </a:r>
            <a:endParaRPr lang="en-GB" dirty="0"/>
          </a:p>
          <a:p>
            <a:pPr algn="ctr"/>
            <a:r>
              <a:rPr lang="en-GB" b="1" u="sng" dirty="0"/>
              <a:t>COVID-19 (Severe Acute Respiratory Syndrome (SARS) – Coronavirus (</a:t>
            </a:r>
            <a:r>
              <a:rPr lang="en-GB" b="1" u="sng" dirty="0" err="1"/>
              <a:t>CoV</a:t>
            </a:r>
            <a:r>
              <a:rPr lang="en-GB" b="1" u="sng" dirty="0"/>
              <a:t>)-2)</a:t>
            </a:r>
            <a:endParaRPr lang="en-GB" dirty="0"/>
          </a:p>
          <a:p>
            <a:pPr algn="ctr"/>
            <a:endParaRPr lang="en-GB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0189CDB-3223-410E-9101-CB7001DC1BF3}"/>
              </a:ext>
            </a:extLst>
          </p:cNvPr>
          <p:cNvSpPr txBox="1"/>
          <p:nvPr/>
        </p:nvSpPr>
        <p:spPr>
          <a:xfrm>
            <a:off x="4386652" y="579358"/>
            <a:ext cx="350358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b="1" u="sng" dirty="0"/>
              <a:t>Date: 31/03/2020; Review Date</a:t>
            </a:r>
            <a:r>
              <a:rPr lang="en-GB" sz="1400" b="1" u="sng"/>
              <a:t>: 30/04/2020</a:t>
            </a:r>
            <a:endParaRPr lang="en-GB" sz="1400" b="1" u="sng" dirty="0"/>
          </a:p>
        </p:txBody>
      </p:sp>
      <p:pic>
        <p:nvPicPr>
          <p:cNvPr id="6" name="Picture 5" descr="A picture containing drawing&#10;&#10;Description automatically generated">
            <a:extLst>
              <a:ext uri="{FF2B5EF4-FFF2-40B4-BE49-F238E27FC236}">
                <a16:creationId xmlns:a16="http://schemas.microsoft.com/office/drawing/2014/main" id="{8E52CAB1-3F0C-4BA6-A849-31251DEE4972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7770" y="92333"/>
            <a:ext cx="877704" cy="830997"/>
          </a:xfrm>
          <a:prstGeom prst="rect">
            <a:avLst/>
          </a:prstGeom>
        </p:spPr>
      </p:pic>
      <p:pic>
        <p:nvPicPr>
          <p:cNvPr id="7" name="Picture 6" descr="A picture containing drawing&#10;&#10;Description automatically generated">
            <a:extLst>
              <a:ext uri="{FF2B5EF4-FFF2-40B4-BE49-F238E27FC236}">
                <a16:creationId xmlns:a16="http://schemas.microsoft.com/office/drawing/2014/main" id="{2F970942-83B4-4AE8-8F6B-076D56822FC9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16526" y="92333"/>
            <a:ext cx="877704" cy="830997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3F6DDB47-5359-44C8-98E4-B2B8BAA212DB}"/>
              </a:ext>
            </a:extLst>
          </p:cNvPr>
          <p:cNvSpPr txBox="1"/>
          <p:nvPr/>
        </p:nvSpPr>
        <p:spPr>
          <a:xfrm>
            <a:off x="678872" y="923330"/>
            <a:ext cx="4874640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b="1" dirty="0"/>
              <a:t>Substance </a:t>
            </a:r>
            <a:endParaRPr lang="en-GB" sz="1400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GB" sz="1400" dirty="0"/>
              <a:t>Biological – Pathogens defined as Hazard Group 3 According to the Advisory Committee on Dangerous Pathogens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GB" sz="1400" dirty="0"/>
              <a:t>Form – aerosol/mist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GB" sz="1400" dirty="0"/>
              <a:t>Route of exposure – inhalation (direct), skin (indirect)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GB" sz="1400" dirty="0"/>
              <a:t>Exposure limit – unknown </a:t>
            </a:r>
          </a:p>
          <a:p>
            <a:endParaRPr lang="en-GB" sz="14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000D760-F02A-4C9E-A047-8B36BEDE1F4A}"/>
              </a:ext>
            </a:extLst>
          </p:cNvPr>
          <p:cNvSpPr txBox="1"/>
          <p:nvPr/>
        </p:nvSpPr>
        <p:spPr>
          <a:xfrm>
            <a:off x="6723381" y="923330"/>
            <a:ext cx="4641229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b="1" dirty="0"/>
              <a:t>Health Hazards</a:t>
            </a:r>
            <a:endParaRPr lang="en-GB" sz="1400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GB" sz="1400" dirty="0"/>
              <a:t>Severe Biological Hazard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GB" sz="1400" dirty="0"/>
              <a:t>May cause severe human disease and is a serious hazard to exposed individuals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GB" sz="1400" dirty="0"/>
              <a:t>Effective prophylaxis or treatment usually available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GB" sz="1400" dirty="0"/>
              <a:t>Disease may spread to the community</a:t>
            </a:r>
          </a:p>
          <a:p>
            <a:endParaRPr lang="en-GB" sz="1400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9B15D6F-FF08-45C3-8810-66AC783D4616}"/>
              </a:ext>
            </a:extLst>
          </p:cNvPr>
          <p:cNvSpPr txBox="1"/>
          <p:nvPr/>
        </p:nvSpPr>
        <p:spPr>
          <a:xfrm>
            <a:off x="197771" y="2395240"/>
            <a:ext cx="11899154" cy="332398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b="1" dirty="0"/>
              <a:t>Control Measures</a:t>
            </a:r>
            <a:endParaRPr lang="en-GB" sz="1400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GB" sz="1400" dirty="0"/>
              <a:t>Cover all cuts (with plasters)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GB" sz="1400" dirty="0"/>
              <a:t>Wear gloves – Nitrile (latex is a known allergy; vinyl – no testing has been carried out to whether the virus can pass through vinyl)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GB" sz="1400" dirty="0"/>
              <a:t>Wear a disposable gown or coverall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sz="1400" dirty="0"/>
              <a:t>If not available, wear an outer layer (on top of ‘street clothes’) that can be removed and washed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GB" sz="1400" dirty="0"/>
              <a:t>Wear a face shield or goggles – this is only needed for direct contact with COVID-19-positive persons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GB" sz="1400" dirty="0"/>
              <a:t>Wear a FFP2-type mask as a minimum – </a:t>
            </a:r>
            <a:r>
              <a:rPr lang="en-GB" sz="1200" dirty="0"/>
              <a:t>note, for masks to be effective they need to be face-fitted, these types of mask are not suitable for people with facial hair</a:t>
            </a:r>
            <a:endParaRPr lang="en-GB" sz="1400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GB" sz="1400" dirty="0"/>
              <a:t>Wash hands with soap and water for 20sec or use an alcohol-based </a:t>
            </a:r>
            <a:r>
              <a:rPr lang="en-GB" sz="1400"/>
              <a:t>hand sanitiser</a:t>
            </a:r>
            <a:endParaRPr lang="en-GB" sz="1400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GB" sz="1400" dirty="0"/>
              <a:t>Keep at least 2m distance from other people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GB" sz="1400" dirty="0"/>
              <a:t>Disposal of PPE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sz="1400" dirty="0"/>
              <a:t>Contaminated PPE MUST be double-bagged and incinerated in a clinical waste facility (such as PHS or SCRL)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GB" sz="1400" dirty="0"/>
              <a:t>For incineration, please contact your local hospital / medical facility for advice on where you can take your contaminated PPE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sz="1400" dirty="0"/>
              <a:t>Outer layer on top of ‘street clothes’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GB" sz="1400" dirty="0"/>
              <a:t>Double bag and wash in a washing machine at a minimum of 40°C with a biological detergent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GB" sz="1400" dirty="0"/>
              <a:t>Report all incidents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E407270C-0555-4C37-ADD4-C9CB7136061E}"/>
              </a:ext>
            </a:extLst>
          </p:cNvPr>
          <p:cNvSpPr txBox="1"/>
          <p:nvPr/>
        </p:nvSpPr>
        <p:spPr>
          <a:xfrm>
            <a:off x="2975797" y="5719227"/>
            <a:ext cx="6325299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/>
              <a:t>First Aid Measures</a:t>
            </a:r>
            <a:endParaRPr lang="en-GB" sz="1400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sz="1400" dirty="0"/>
              <a:t>Phone 111 for medical advice – do NOT go to your GP or A&amp;E department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sz="1400" dirty="0"/>
              <a:t>Self-Isolate for minimum of 7 days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sz="1400" dirty="0"/>
              <a:t>Monitor symptoms</a:t>
            </a:r>
          </a:p>
          <a:p>
            <a:endParaRPr lang="en-GB" sz="1400" dirty="0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9B300479-4D62-4F10-9E6D-ECEC254169E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07014" y="6010323"/>
            <a:ext cx="582138" cy="5821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13788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</TotalTime>
  <Words>339</Words>
  <Application>Microsoft Office PowerPoint</Application>
  <PresentationFormat>Widescreen</PresentationFormat>
  <Paragraphs>32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Claudia Calder</dc:creator>
  <cp:lastModifiedBy>Claudia Calder</cp:lastModifiedBy>
  <cp:revision>6</cp:revision>
  <dcterms:created xsi:type="dcterms:W3CDTF">2020-03-31T13:54:16Z</dcterms:created>
  <dcterms:modified xsi:type="dcterms:W3CDTF">2020-04-07T09:50:17Z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AdHocReviewCycleID">
    <vt:i4>-770610399</vt:i4>
  </property>
  <property fmtid="{D5CDD505-2E9C-101B-9397-08002B2CF9AE}" pid="3" name="_NewReviewCycle">
    <vt:lpwstr/>
  </property>
  <property fmtid="{D5CDD505-2E9C-101B-9397-08002B2CF9AE}" pid="4" name="_EmailSubject">
    <vt:lpwstr>COVID-19 and COSHH</vt:lpwstr>
  </property>
  <property fmtid="{D5CDD505-2E9C-101B-9397-08002B2CF9AE}" pid="5" name="_AuthorEmail">
    <vt:lpwstr>Claudia.Calder@cardinus.com</vt:lpwstr>
  </property>
  <property fmtid="{D5CDD505-2E9C-101B-9397-08002B2CF9AE}" pid="6" name="_AuthorEmailDisplayName">
    <vt:lpwstr>Claudia Calder</vt:lpwstr>
  </property>
</Properties>
</file>